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sldIdLst>
    <p:sldId id="256" r:id="rId2"/>
    <p:sldId id="329" r:id="rId3"/>
    <p:sldId id="257" r:id="rId4"/>
    <p:sldId id="309" r:id="rId5"/>
    <p:sldId id="310" r:id="rId6"/>
    <p:sldId id="311" r:id="rId7"/>
    <p:sldId id="330" r:id="rId8"/>
    <p:sldId id="260" r:id="rId9"/>
    <p:sldId id="261" r:id="rId10"/>
    <p:sldId id="262" r:id="rId11"/>
    <p:sldId id="263" r:id="rId12"/>
    <p:sldId id="313" r:id="rId13"/>
    <p:sldId id="259" r:id="rId14"/>
    <p:sldId id="264" r:id="rId15"/>
    <p:sldId id="265" r:id="rId16"/>
    <p:sldId id="266" r:id="rId17"/>
    <p:sldId id="267" r:id="rId18"/>
    <p:sldId id="268" r:id="rId19"/>
    <p:sldId id="314" r:id="rId20"/>
    <p:sldId id="269" r:id="rId21"/>
    <p:sldId id="29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93" r:id="rId36"/>
    <p:sldId id="291" r:id="rId37"/>
    <p:sldId id="317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3E16C1F4-1770-46C5-AF2E-FB33B7163F3B}">
          <p14:sldIdLst>
            <p14:sldId id="256"/>
            <p14:sldId id="329"/>
            <p14:sldId id="257"/>
            <p14:sldId id="309"/>
            <p14:sldId id="310"/>
            <p14:sldId id="311"/>
            <p14:sldId id="330"/>
            <p14:sldId id="260"/>
            <p14:sldId id="261"/>
            <p14:sldId id="262"/>
            <p14:sldId id="263"/>
            <p14:sldId id="313"/>
            <p14:sldId id="259"/>
            <p14:sldId id="264"/>
            <p14:sldId id="265"/>
            <p14:sldId id="266"/>
            <p14:sldId id="267"/>
            <p14:sldId id="268"/>
            <p14:sldId id="314"/>
            <p14:sldId id="269"/>
            <p14:sldId id="29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93"/>
            <p14:sldId id="291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87" d="100"/>
          <a:sy n="87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64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30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88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08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69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69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10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81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23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62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4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33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36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07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50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55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09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4.07.2018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2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  <p:sldLayoutId id="2147484235" r:id="rId14"/>
    <p:sldLayoutId id="2147484236" r:id="rId15"/>
    <p:sldLayoutId id="2147484237" r:id="rId16"/>
    <p:sldLayoutId id="21474842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1919536" y="682216"/>
            <a:ext cx="8064624" cy="4176464"/>
          </a:xfrm>
        </p:spPr>
        <p:txBody>
          <a:bodyPr>
            <a:noAutofit/>
          </a:bodyPr>
          <a:lstStyle/>
          <a:p>
            <a:pPr algn="ctr"/>
            <a:r>
              <a:rPr lang="tr-TR" b="1" dirty="0"/>
              <a:t>PERFORMANS ESASLI BÜTÇELEME VE PERFORMANS PROGRAMI HAZIRLAMA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4692824" y="4884179"/>
            <a:ext cx="2518048" cy="720080"/>
          </a:xfrm>
        </p:spPr>
        <p:txBody>
          <a:bodyPr>
            <a:noAutofit/>
          </a:bodyPr>
          <a:lstStyle/>
          <a:p>
            <a:pPr algn="ctr"/>
            <a:r>
              <a:rPr lang="tr-TR" sz="1400" dirty="0">
                <a:solidFill>
                  <a:schemeClr val="bg1"/>
                </a:solidFill>
              </a:rPr>
              <a:t>Emrah Şükrü </a:t>
            </a:r>
            <a:r>
              <a:rPr lang="tr-TR" sz="1400" dirty="0" smtClean="0">
                <a:solidFill>
                  <a:schemeClr val="bg1"/>
                </a:solidFill>
              </a:rPr>
              <a:t>YANARDAĞ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6" name="Alt Başlık 4"/>
          <p:cNvSpPr txBox="1">
            <a:spLocks/>
          </p:cNvSpPr>
          <p:nvPr/>
        </p:nvSpPr>
        <p:spPr bwMode="gray">
          <a:xfrm>
            <a:off x="1499161" y="4881270"/>
            <a:ext cx="2518048" cy="872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G</a:t>
            </a:r>
            <a:r>
              <a:rPr lang="tr-TR" sz="1400" dirty="0" smtClean="0">
                <a:solidFill>
                  <a:schemeClr val="bg1"/>
                </a:solidFill>
              </a:rPr>
              <a:t>ÖKÇE Z. KAYA</a:t>
            </a:r>
          </a:p>
        </p:txBody>
      </p:sp>
      <p:sp>
        <p:nvSpPr>
          <p:cNvPr id="7" name="Alt Başlık 4"/>
          <p:cNvSpPr txBox="1">
            <a:spLocks/>
          </p:cNvSpPr>
          <p:nvPr/>
        </p:nvSpPr>
        <p:spPr bwMode="gray">
          <a:xfrm>
            <a:off x="7886487" y="4896225"/>
            <a:ext cx="251804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CAN TAŞKIN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8" name="Alt Başlık 4"/>
          <p:cNvSpPr txBox="1">
            <a:spLocks/>
          </p:cNvSpPr>
          <p:nvPr/>
        </p:nvSpPr>
        <p:spPr bwMode="gray">
          <a:xfrm>
            <a:off x="9673952" y="5949280"/>
            <a:ext cx="251804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>
                <a:solidFill>
                  <a:schemeClr val="bg1"/>
                </a:solidFill>
              </a:rPr>
              <a:t>temmuz </a:t>
            </a:r>
            <a:r>
              <a:rPr lang="tr-TR" dirty="0" smtClean="0">
                <a:solidFill>
                  <a:schemeClr val="bg1"/>
                </a:solidFill>
              </a:rPr>
              <a:t>2017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404664"/>
            <a:ext cx="732025" cy="792088"/>
          </a:xfrm>
          <a:prstGeom prst="rect">
            <a:avLst/>
          </a:prstGeom>
        </p:spPr>
      </p:pic>
      <p:sp>
        <p:nvSpPr>
          <p:cNvPr id="9" name="Alt Başlık 4"/>
          <p:cNvSpPr txBox="1">
            <a:spLocks/>
          </p:cNvSpPr>
          <p:nvPr/>
        </p:nvSpPr>
        <p:spPr bwMode="gray">
          <a:xfrm>
            <a:off x="4410155" y="5436840"/>
            <a:ext cx="3083386" cy="872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dirty="0" smtClean="0">
                <a:solidFill>
                  <a:schemeClr val="bg1"/>
                </a:solidFill>
              </a:rPr>
              <a:t>STRATEJİ GELİŞTİRME DAİRE BAŞKANLIĞI</a:t>
            </a:r>
          </a:p>
          <a:p>
            <a:pPr algn="ctr"/>
            <a:r>
              <a:rPr lang="tr-TR" sz="1200" dirty="0" smtClean="0">
                <a:solidFill>
                  <a:schemeClr val="bg1"/>
                </a:solidFill>
              </a:rPr>
              <a:t>BÜTÇE VE PERFORMANS ŞUBE MÜDÜRLÜĞÜ           </a:t>
            </a:r>
          </a:p>
        </p:txBody>
      </p:sp>
    </p:spTree>
    <p:extLst>
      <p:ext uri="{BB962C8B-B14F-4D97-AF65-F5344CB8AC3E}">
        <p14:creationId xmlns:p14="http://schemas.microsoft.com/office/powerpoint/2010/main" val="14685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5018 SAYILI </a:t>
            </a:r>
            <a:r>
              <a:rPr lang="fi-FI" dirty="0" smtClean="0"/>
              <a:t>KANUN</a:t>
            </a:r>
            <a:r>
              <a:rPr lang="tr-TR" dirty="0" smtClean="0"/>
              <a:t>,</a:t>
            </a:r>
            <a:r>
              <a:rPr lang="fi-FI" dirty="0" smtClean="0"/>
              <a:t> </a:t>
            </a:r>
            <a:r>
              <a:rPr lang="fi-FI" dirty="0"/>
              <a:t>MADDE 9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1600200"/>
            <a:ext cx="11233248" cy="4493096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Kamu idareleri, yürütecekleri faaliyet ve projeler ile bunların kaynak ihtiyacını, performans hedef ve göstergelerini içeren performans programı hazırlar.</a:t>
            </a:r>
          </a:p>
        </p:txBody>
      </p:sp>
    </p:spTree>
    <p:extLst>
      <p:ext uri="{BB962C8B-B14F-4D97-AF65-F5344CB8AC3E}">
        <p14:creationId xmlns:p14="http://schemas.microsoft.com/office/powerpoint/2010/main" val="9753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5018 SAYILI </a:t>
            </a:r>
            <a:r>
              <a:rPr lang="fi-FI" dirty="0" smtClean="0"/>
              <a:t>KANUN</a:t>
            </a:r>
            <a:r>
              <a:rPr lang="tr-TR" dirty="0" smtClean="0"/>
              <a:t>,</a:t>
            </a:r>
            <a:r>
              <a:rPr lang="fi-FI" dirty="0" smtClean="0"/>
              <a:t> </a:t>
            </a:r>
            <a:r>
              <a:rPr lang="fi-FI" dirty="0"/>
              <a:t>MADDE 9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48" cy="4992216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Kamu idareleri bütçelerini, stratejik planlarında yer alan misyon, vizyon,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stratejik amaç ve hedeflerle uyumlu ve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performans esasına dayalı olarak hazırlarlar.</a:t>
            </a:r>
          </a:p>
        </p:txBody>
      </p:sp>
    </p:spTree>
    <p:extLst>
      <p:ext uri="{BB962C8B-B14F-4D97-AF65-F5344CB8AC3E}">
        <p14:creationId xmlns:p14="http://schemas.microsoft.com/office/powerpoint/2010/main" val="11853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STRATEJİK PLAN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1988840"/>
            <a:ext cx="11305256" cy="341630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Kamu idarelerinin orta ve uzun vadeli amaçlarını, temel ilke ve politikalarını, hedef ve önceliklerini, performans ölçütlerini, bunlara ulaşmak için izlenecek yöntemler ile kaynak dağılımlarını içeren planı.</a:t>
            </a:r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04" y="4581128"/>
            <a:ext cx="2809512" cy="13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PERFORMANS PROGRAMI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1412776"/>
            <a:ext cx="11305256" cy="506422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Bir kamu idaresinin program dönemine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ilişkin performans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hedeflerini, bu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hedeflere ulaşmak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için yürütecekleri faaliyetler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ile bunların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kaynak ihtiyacını ve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göstergelerini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içeren programdır.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45" y="4560634"/>
            <a:ext cx="3151117" cy="22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PERFORMANS PROGRAMI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2603500"/>
            <a:ext cx="11377264" cy="3489796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Performans Programlarında;</a:t>
            </a:r>
          </a:p>
          <a:p>
            <a:pPr marL="0" indent="0">
              <a:buNone/>
            </a:pPr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Stratejik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planlarda yer alan amaç ve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hedefler doğrultusunda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belirlenen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hedeflerine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Bu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hedeflere ulaşmak için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gerçekleştirilecek faaliyetlere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Bunların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kaynak ihtiyacına,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hedeflerine ulaşılıp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ulaşılmadığını ölçmeye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yarayan performans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göstergelerine yer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verilmektedir.</a:t>
            </a:r>
          </a:p>
        </p:txBody>
      </p:sp>
    </p:spTree>
    <p:extLst>
      <p:ext uri="{BB962C8B-B14F-4D97-AF65-F5344CB8AC3E}">
        <p14:creationId xmlns:p14="http://schemas.microsoft.com/office/powerpoint/2010/main" val="42522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PERFORMANS PROGRAMI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384" y="2603500"/>
            <a:ext cx="11161240" cy="31297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İdare düzeyinde hazırlanır,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hedef ve göstergeleri ile faaliyetlerden oluşur,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Yıllık olarak hazırlanır,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Bütçe içi ve bütçe dışı tüm finansman kaynakları dikkate alınır,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Önceliklerin ve hedeflerin belirlenmesi süreci üst yöneticiden harcama birimlerine doğru, maliyet ve kaynak ihtiyacının tespiti süreci ise faaliyetlerden performans hedeflerine doğru işler.</a:t>
            </a:r>
          </a:p>
        </p:txBody>
      </p:sp>
    </p:spTree>
    <p:extLst>
      <p:ext uri="{BB962C8B-B14F-4D97-AF65-F5344CB8AC3E}">
        <p14:creationId xmlns:p14="http://schemas.microsoft.com/office/powerpoint/2010/main" val="15822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PERFORMANS </a:t>
            </a:r>
            <a:r>
              <a:rPr lang="tr-TR" dirty="0" smtClean="0"/>
              <a:t>PROGRAMI HAZIRLAMA SÜRECİ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384" y="2603500"/>
            <a:ext cx="11161240" cy="3416300"/>
          </a:xfrm>
        </p:spPr>
        <p:txBody>
          <a:bodyPr anchor="ctr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Kamu idarelerinin üst yöneticisi ve harcama yetkilileri tarafından program dönemine ilişkin öncelikli stratejik amaç ve hedeflerin, performans hedef ve göstergelerinin, faaliyetlerin ve bunlardan sorumlu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birimlerin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belirlenmesi ile başlar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Belirlenen hususlar üst yönetici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tarafından sorumlu birimlere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 geç Mayıs ayı sonuna kadar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yazılı olarak duyurulur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8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PERFORMANS PROGRAMI HAZIRLAMA SÜRECİ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2603500"/>
            <a:ext cx="11161240" cy="341630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Mali hizmetler birimi üst yönetici tarafından duyurulan performans hedef ve göstergeleri ile faaliyetler ve harcama birimlerince sağlanan maliyet bilgilerini konsolide ederek performans programını hazırlar.</a:t>
            </a:r>
          </a:p>
          <a:p>
            <a:pPr marL="0" indent="0" algn="just">
              <a:buNone/>
            </a:pPr>
            <a:endParaRPr lang="tr-TR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Hazırlanan performans programları, bütçe teklifleri ile birlikte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Maliye Bakanlığına ve Kalkınma Bakanlığına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gönderilir.</a:t>
            </a:r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3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PERFORMANS PROGRAMI HAZIRLAMA SÜRECİ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1988840"/>
            <a:ext cx="11377264" cy="448816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programları,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Maliye Bakanlığı ve Kalkınma Bakanlığı’nda 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yapılan bütçe görüşmelerinde değerlendirilir.</a:t>
            </a:r>
          </a:p>
          <a:p>
            <a:pPr marL="0" indent="0" algn="just">
              <a:buNone/>
            </a:pPr>
            <a:endParaRPr lang="tr-TR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programları, Merkezi Yönetim Bütçe Kanun Tasarısının TBMM’ye sunulmasını müteakiben Tasarıda yer alan büyüklüklere göre revize edilerek, idare bütçe tasarısının görüşülmesinden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 geç üç gün önce Plan ve Bütçe Komisyonunun bilgisine sunulur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5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PERFORMANS PROGRAMI HAZIRLAMA SÜRECİ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384" y="2780928"/>
            <a:ext cx="11161240" cy="3416300"/>
          </a:xfrm>
        </p:spPr>
        <p:txBody>
          <a:bodyPr anchor="ctr"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Merkezi Yönetim Bütçe Kanunuyla belirlenen bütçe büyüklüklerine göre nihai hali verilen performans programları, bakanlıklarda Bakan; diğer idarelerde ise ilgili Bakan veya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üst yönetici tarafından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Ocak ayı içinde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kamuoyuna açıklanır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tr-TR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Ocak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ayı içinde kamuoyuna açıklanan performans programları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 geç Mart ayının on beşine kadar Maliye Bakanlığına ve Kalkınma Bakanlığına gönderilir.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59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SUNUM PLANI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ESASLI BÜTÇELEME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STRATEJİK PLAN VE PERFORMANS PROGRAMI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PROGRAMI HAZIRLAMA SÜRECİ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FAALİYETLERİN MALİYETLENDİRİLMESİ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GÖSTERGELERİNİN İZLENMESİ</a:t>
            </a:r>
          </a:p>
          <a:p>
            <a:endParaRPr lang="tr-TR" sz="1600" dirty="0" smtClean="0">
              <a:latin typeface="+mj-lt"/>
            </a:endParaRPr>
          </a:p>
          <a:p>
            <a:endParaRPr lang="tr-TR" sz="1600" dirty="0" smtClean="0">
              <a:latin typeface="+mj-lt"/>
            </a:endParaRPr>
          </a:p>
          <a:p>
            <a:endParaRPr lang="tr-TR" sz="1600" dirty="0" smtClean="0">
              <a:latin typeface="+mj-lt"/>
            </a:endParaRPr>
          </a:p>
          <a:p>
            <a:endParaRPr lang="tr-TR" sz="1600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590924"/>
            <a:ext cx="3061196" cy="30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STRATEJİK PLANDAN PERFORMANS PROGRAMINA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384" y="2291822"/>
            <a:ext cx="11233248" cy="4560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</a:p>
          <a:p>
            <a:pPr marL="0" indent="0" algn="ctr">
              <a:buNone/>
            </a:pPr>
            <a:endParaRPr lang="tr-T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	                    </a:t>
            </a:r>
          </a:p>
          <a:p>
            <a:pPr marL="0" indent="0" algn="ctr"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tr-T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tr-T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</a:t>
            </a:r>
            <a:endParaRPr lang="tr-TR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</a:t>
            </a:r>
            <a:endParaRPr lang="tr-TR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Aşağı Ok Belirtme Çizgisi 8"/>
          <p:cNvSpPr/>
          <p:nvPr/>
        </p:nvSpPr>
        <p:spPr>
          <a:xfrm>
            <a:off x="4143078" y="2491836"/>
            <a:ext cx="2877757" cy="1060976"/>
          </a:xfrm>
          <a:prstGeom prst="downArrow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 Stratejik Amaçlar</a:t>
            </a:r>
            <a:endParaRPr lang="tr-TR" sz="2400" dirty="0"/>
          </a:p>
        </p:txBody>
      </p:sp>
      <p:sp>
        <p:nvSpPr>
          <p:cNvPr id="15" name="Aşağı Ok Belirtme Çizgisi 14"/>
          <p:cNvSpPr/>
          <p:nvPr/>
        </p:nvSpPr>
        <p:spPr>
          <a:xfrm>
            <a:off x="4196229" y="3752825"/>
            <a:ext cx="2813608" cy="1071337"/>
          </a:xfrm>
          <a:prstGeom prst="downArrow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	                   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Stratejik Hedefler</a:t>
            </a:r>
          </a:p>
          <a:p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ol Sağ Ok 10"/>
          <p:cNvSpPr/>
          <p:nvPr/>
        </p:nvSpPr>
        <p:spPr>
          <a:xfrm>
            <a:off x="3539716" y="4714039"/>
            <a:ext cx="4032448" cy="974956"/>
          </a:xfrm>
          <a:prstGeom prst="left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Performans Hedefleri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985710" y="4824162"/>
            <a:ext cx="2376264" cy="73226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Faaliyetler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7749906" y="4824162"/>
            <a:ext cx="3856984" cy="73226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Performans Göstergeleri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1" grpId="0" animBg="1"/>
      <p:bldP spid="16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STRATEJİK PLANDAN PERFORMANS PROGRAMINA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384" y="2603500"/>
            <a:ext cx="11161240" cy="39938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000" b="1">
                <a:solidFill>
                  <a:schemeClr val="accent1">
                    <a:lumMod val="50000"/>
                  </a:schemeClr>
                </a:solidFill>
              </a:rPr>
              <a:t>Stratejik Amaç 2 - </a:t>
            </a:r>
            <a:r>
              <a:rPr lang="tr-TR" sz="2000">
                <a:solidFill>
                  <a:schemeClr val="accent1">
                    <a:lumMod val="50000"/>
                  </a:schemeClr>
                </a:solidFill>
              </a:rPr>
              <a:t>Eğitim ve Öğretimde Öncü Üniversite Olmak</a:t>
            </a: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tr-TR" sz="2000" b="1">
                <a:solidFill>
                  <a:schemeClr val="accent1">
                    <a:lumMod val="50000"/>
                  </a:schemeClr>
                </a:solidFill>
              </a:rPr>
              <a:t>Stratejik Hedef 2.2 – </a:t>
            </a:r>
            <a:r>
              <a:rPr lang="tr-TR" sz="2000">
                <a:solidFill>
                  <a:schemeClr val="accent1">
                    <a:lumMod val="50000"/>
                  </a:schemeClr>
                </a:solidFill>
              </a:rPr>
              <a:t>Eğitim Programlarını ölçe ve değerlendirme sonuçlarına göre iyileştirmek.</a:t>
            </a:r>
          </a:p>
          <a:p>
            <a:pPr marL="617220" lvl="3" indent="-342900" algn="just">
              <a:buSzPct val="85000"/>
              <a:buFont typeface="Wingdings" panose="05000000000000000000" pitchFamily="2" charset="2"/>
              <a:buChar char="§"/>
            </a:pPr>
            <a:r>
              <a:rPr lang="tr-TR" sz="2000" b="1">
                <a:solidFill>
                  <a:schemeClr val="accent1">
                    <a:lumMod val="50000"/>
                  </a:schemeClr>
                </a:solidFill>
              </a:rPr>
              <a:t>Strateji 2.2.2 – </a:t>
            </a:r>
            <a:r>
              <a:rPr lang="tr-TR" sz="2000">
                <a:solidFill>
                  <a:schemeClr val="accent1">
                    <a:lumMod val="50000"/>
                  </a:schemeClr>
                </a:solidFill>
              </a:rPr>
              <a:t>Hizmete sunulan yazılımların kullanımlarının yaygınlaştırılması ve sürdürülebilirliğinin sağlanması</a:t>
            </a:r>
          </a:p>
          <a:p>
            <a:pPr marL="891540" lvl="6" indent="-342900" algn="just">
              <a:buSzPct val="85000"/>
              <a:buFont typeface="Wingdings" panose="05000000000000000000" pitchFamily="2" charset="2"/>
              <a:buChar char="q"/>
            </a:pPr>
            <a:r>
              <a:rPr lang="tr-TR" sz="1800" b="1">
                <a:solidFill>
                  <a:schemeClr val="accent1">
                    <a:lumMod val="50000"/>
                  </a:schemeClr>
                </a:solidFill>
              </a:rPr>
              <a:t>Performans Göstergesi 2.2.2.1.: </a:t>
            </a:r>
            <a:r>
              <a:rPr lang="tr-TR" sz="1800">
                <a:solidFill>
                  <a:schemeClr val="accent1">
                    <a:lumMod val="50000"/>
                  </a:schemeClr>
                </a:solidFill>
              </a:rPr>
              <a:t>Öğrencilerin ve öğretim elemanlarının kullanımına sunulan yazılım sayısı </a:t>
            </a:r>
            <a:endParaRPr lang="tr-TR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76" y="4941168"/>
            <a:ext cx="2409056" cy="17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PERFORMANS HEDEFLERİ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6312024" y="3500304"/>
            <a:ext cx="482515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Faaliyet maliyetlerinin belirlenmesi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4294967295"/>
          </p:nvPr>
        </p:nvSpPr>
        <p:spPr>
          <a:xfrm>
            <a:off x="240821" y="2523368"/>
            <a:ext cx="6083227" cy="576263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GÖSTERGELERİ</a:t>
            </a:r>
            <a:endParaRPr lang="tr-TR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4294967295"/>
          </p:nvPr>
        </p:nvSpPr>
        <p:spPr>
          <a:xfrm>
            <a:off x="6744072" y="2538266"/>
            <a:ext cx="4824412" cy="57626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FAALİYETLER</a:t>
            </a:r>
            <a:endParaRPr lang="tr-TR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İçerik Yer Tutucusu 3"/>
          <p:cNvSpPr txBox="1">
            <a:spLocks/>
          </p:cNvSpPr>
          <p:nvPr/>
        </p:nvSpPr>
        <p:spPr>
          <a:xfrm>
            <a:off x="710502" y="3500303"/>
            <a:ext cx="4825158" cy="341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Geçen yılın gösterge gerçekleşmeleri (2017)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İçinde bulunduğumuz yılın gösterge tahminleri (2018)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Gelecek yılın gösterge hedefleri (2019)</a:t>
            </a:r>
            <a:endParaRPr lang="tr-TR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82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PERFORMANS GÖSTERGESİ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2780928"/>
            <a:ext cx="11305256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Kamu idarelerince performans hedeflerine ulaşılıp ulaşılmadığını ya da ne kadar ulaşıldığını ölçmek, izlemek ve değerlendirmek için kullanılan ve sayısal olarak ifade edilen araçlardır.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811901"/>
            <a:ext cx="1635362" cy="10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GÖSTERGE ÇEŞİTLERİ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19736" y="2849039"/>
            <a:ext cx="6491064" cy="39841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Girdi Göstergeleri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Çıktı Göstergeleri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Verimlilik Göstergeleri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Etkililik Göstergeleri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Kalite Göstergeleri</a:t>
            </a:r>
          </a:p>
        </p:txBody>
      </p:sp>
    </p:spTree>
    <p:extLst>
      <p:ext uri="{BB962C8B-B14F-4D97-AF65-F5344CB8AC3E}">
        <p14:creationId xmlns:p14="http://schemas.microsoft.com/office/powerpoint/2010/main" val="26189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GİRDİ GÖSTERGELERİ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2708920"/>
            <a:ext cx="11305256" cy="3768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</a:t>
            </a:r>
            <a:r>
              <a:rPr lang="nn-NO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elirli </a:t>
            </a:r>
            <a:r>
              <a:rPr lang="nn-NO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bir malı veya hizmeti üretmek için gerekli olan kaynaklara ilişkin bilgileri gösteren ve karar vericilerin girdilere ilişkin olarak değerlendirme yapmalarında kullanılan araçlardır.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4533319"/>
            <a:ext cx="1996705" cy="19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/>
              <a:t>GİRDİ GÖSTERGELERİ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07768" y="2996952"/>
            <a:ext cx="6203032" cy="4056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Derslik sayısı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Laboratuvar sayısı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Öğretim üyesi sayısı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Öğrenci sayısı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348880"/>
            <a:ext cx="3535794" cy="35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ÇIKTI </a:t>
            </a:r>
            <a:r>
              <a:rPr lang="nn-NO" dirty="0" smtClean="0"/>
              <a:t>GÖSTERGELERİ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2780928"/>
            <a:ext cx="11449272" cy="3696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Üretilen ürünlerin ve sunulan hizmetlerin niceliğine ilişkin bilgileri gösteren araçlardır.</a:t>
            </a:r>
          </a:p>
          <a:p>
            <a:pPr marL="0" indent="0">
              <a:buNone/>
            </a:pPr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52" y="4548379"/>
            <a:ext cx="1944216" cy="19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ÇIKTI </a:t>
            </a:r>
            <a:r>
              <a:rPr lang="nn-NO" dirty="0"/>
              <a:t>GÖSTERGELERİ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5680" y="2780928"/>
            <a:ext cx="6995120" cy="4200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Mezun olan öğrenci sayısı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Bilimsel toplantı sayısı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Eğitim saati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Yayımlanan makale sayısı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788930"/>
            <a:ext cx="2333253" cy="233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VERİMLİLİK </a:t>
            </a:r>
            <a:r>
              <a:rPr lang="nn-NO" dirty="0" smtClean="0"/>
              <a:t>GÖSTERGELERİ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2924944"/>
            <a:ext cx="11233248" cy="3552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alt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Verimlilik göstergeleri, belirlenen girdilerle mümkün olan en yüksek çıktı düzeyine ulaşılıp ulaşılmadığını değerlendiren araçlardır.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36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PERFORMANS ESASLI BÜTÇELEME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3068960"/>
            <a:ext cx="11305256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Kaynakların kamu idarelerinin amaç ve hedefleri doğrultusunda tahsisini ve kullanılmasını sağlayan, performans ölçümü ve değerlendirmesi yaparak ulaşılmak istenen hedeflere ulaşılıp ulaşılmadığını tespit eden ve sonuçları raporlayan bir </a:t>
            </a:r>
            <a:r>
              <a:rPr lang="tr-TR" sz="2400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bütçeleme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sistemidir.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82" y="626586"/>
            <a:ext cx="2376550" cy="14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VERİMLİLİK </a:t>
            </a:r>
            <a:r>
              <a:rPr lang="nn-NO" dirty="0"/>
              <a:t>GÖSTERGELERİ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384" y="2636912"/>
            <a:ext cx="9659416" cy="38400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Öğretim üyesi başına düşen lisansüstü öğrencisi sayısı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Temel bilim alanı başına düşen dergi sayısı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PC başına düşen öğrenci sayısı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924944"/>
            <a:ext cx="1853031" cy="15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dirty="0" smtClean="0"/>
              <a:t>ETKİLİLİK GÖSTERGELERİ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2873896"/>
            <a:ext cx="11233248" cy="3984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Etkililik göstergeleri, çıktı ile sonuçlar arasındaki ilişkileri yani, çıktıların beklenen sonuçlara yol açıp açmadığını inceleyen araçlardır.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10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ETKİLİLİK GÖSTERGELERİ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2996952"/>
            <a:ext cx="11305256" cy="3480048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Mezun olan öğrencilerden iş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bulabilenlerin oranı</a:t>
            </a: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Mezun olan öğrencilerden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akademik kariyere devam edenlerin oranı</a:t>
            </a:r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8" y="4365104"/>
            <a:ext cx="1656184" cy="16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KALİTE GÖSTERGELERİ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7368" y="2780928"/>
            <a:ext cx="11377264" cy="4200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Kalite göstergeleri, kamu idaresinin sunduğu ürün ve hizmetlerin, kullanıcı istekleri ve gereksinimlerini karşılama düzeyini, ürünlerin standartlara uygunluğunu ve hatasız olma derecesini ölçen araçlardır.</a:t>
            </a:r>
          </a:p>
          <a:p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8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KALİTE GÖSTERGELERİ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2657872"/>
            <a:ext cx="11305256" cy="4200128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Akademik dergi koordinatörlüğünden duyulan memnuniyet yüzdesi</a:t>
            </a: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Dergi otomasyon sisteminden duyulan memnuniyet yüzdesi</a:t>
            </a: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Konaklama imkanı sağlanan öğretim elemanlarının memnuniyeti</a:t>
            </a: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Yurtdışından gelen öğretim elemanlarının çalışma ortamı memnuniyeti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92" y="501317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PERFORMANS GÖSTERGELERİNİN İZLENMESİ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2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GÖSTERGELERİN İZLENMESİ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2603500"/>
            <a:ext cx="11233248" cy="341630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göstergeleri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gerçekleşmelerinin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üç aylık periyotla ‘performans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modülüne’ girişi yapılır.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Mali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hizmetler birimi tarafından bu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girişler konsolide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edilerek e-bütçe sistemine girişi yapılır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Yılsonunda İdare Faaliyet Raporu için kaynak teşkil eder.</a:t>
            </a:r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4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TEŞEKKÜR EDERİZ.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7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PERFORMANS ESASLI BÜTÇELEME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384" y="2276872"/>
            <a:ext cx="11161240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ESASLI BÜTÇELEME’NİN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UNSURLARI </a:t>
            </a:r>
          </a:p>
          <a:p>
            <a:pPr marL="0" indent="0"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Planlama </a:t>
            </a: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Bütçeleme </a:t>
            </a: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İzleme ve Değerlendirme </a:t>
            </a: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Raporlama</a:t>
            </a:r>
          </a:p>
          <a:p>
            <a:endParaRPr lang="tr-TR" sz="2000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333615"/>
            <a:ext cx="4162800" cy="29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BİZ NE YAPIYORUZ?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93272" y="1988840"/>
            <a:ext cx="4484776" cy="4565104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STRATEJİK PLAN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PROGRAMI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BÜTÇE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FAALİYET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RAPORU</a:t>
            </a:r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46" y="3068960"/>
            <a:ext cx="336299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384" y="2603500"/>
            <a:ext cx="11233248" cy="34163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 yılı kapsayan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stratejik plan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Stratejik planı esas alarak yıllık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performans programı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programına dayanarak yıllık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bütçe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Hesap verme sorumluluğu çerçevesinde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faaliyet raporu</a:t>
            </a:r>
            <a:endParaRPr lang="tr-TR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pPr algn="ctr"/>
            <a:r>
              <a:rPr lang="tr-TR" dirty="0" smtClean="0"/>
              <a:t>BİZ NE YAPIYORUZ?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83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STRATEJİK PLAN VE PERFORMANS PROGRAMI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3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YASAL DAYANAK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344" y="1988840"/>
            <a:ext cx="12169352" cy="5064224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5018 sayılı Kamu Mali Yönetim ve Kontrol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Kanunu</a:t>
            </a:r>
            <a:endParaRPr lang="tr-T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Kamu İdarelerince Hazırlanacak Performans Programları Hakkında Yönetmelik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Performans Programı Hazırlama Rehberi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2780928"/>
            <a:ext cx="2304914" cy="14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5018 SAYILI </a:t>
            </a:r>
            <a:r>
              <a:rPr lang="fi-FI" dirty="0" smtClean="0"/>
              <a:t>KANUN</a:t>
            </a:r>
            <a:r>
              <a:rPr lang="tr-TR" dirty="0"/>
              <a:t>,</a:t>
            </a:r>
            <a:r>
              <a:rPr lang="fi-FI" dirty="0" smtClean="0"/>
              <a:t> </a:t>
            </a:r>
            <a:r>
              <a:rPr lang="fi-FI" dirty="0"/>
              <a:t>MADDE 9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48" cy="4992216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i-FI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Kamu idareleri, kamu hizmetlerinin istenilen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düzeyde ve kalitede sunulabilmesi için bütçeleri ile program ve proje bazında kaynak tahsislerini; stratejik planlarına, yıllık amaç ve hedefleri ile performans göstergelerine dayandırmak zorundadırlar.</a:t>
            </a:r>
          </a:p>
        </p:txBody>
      </p:sp>
    </p:spTree>
    <p:extLst>
      <p:ext uri="{BB962C8B-B14F-4D97-AF65-F5344CB8AC3E}">
        <p14:creationId xmlns:p14="http://schemas.microsoft.com/office/powerpoint/2010/main" val="9932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2053</TotalTime>
  <Words>983</Words>
  <Application>Microsoft Office PowerPoint</Application>
  <PresentationFormat>Geniş ekran</PresentationFormat>
  <Paragraphs>151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Arial</vt:lpstr>
      <vt:lpstr>Century Gothic</vt:lpstr>
      <vt:lpstr>Wingdings</vt:lpstr>
      <vt:lpstr>Wingdings 3</vt:lpstr>
      <vt:lpstr>İyon Toplantı Odası</vt:lpstr>
      <vt:lpstr>PERFORMANS ESASLI BÜTÇELEME VE PERFORMANS PROGRAMI HAZIRLAMA</vt:lpstr>
      <vt:lpstr>SUNUM PLANI</vt:lpstr>
      <vt:lpstr>PERFORMANS ESASLI BÜTÇELEME</vt:lpstr>
      <vt:lpstr>PERFORMANS ESASLI BÜTÇELEME</vt:lpstr>
      <vt:lpstr>BİZ NE YAPIYORUZ?</vt:lpstr>
      <vt:lpstr>BİZ NE YAPIYORUZ?</vt:lpstr>
      <vt:lpstr>STRATEJİK PLAN VE PERFORMANS PROGRAMI</vt:lpstr>
      <vt:lpstr>YASAL DAYANAK </vt:lpstr>
      <vt:lpstr>5018 SAYILI KANUN, MADDE 9</vt:lpstr>
      <vt:lpstr>5018 SAYILI KANUN, MADDE 9</vt:lpstr>
      <vt:lpstr>5018 SAYILI KANUN, MADDE 9</vt:lpstr>
      <vt:lpstr>STRATEJİK PLAN</vt:lpstr>
      <vt:lpstr>PERFORMANS PROGRAMI</vt:lpstr>
      <vt:lpstr>PERFORMANS PROGRAMI</vt:lpstr>
      <vt:lpstr>PERFORMANS PROGRAMI</vt:lpstr>
      <vt:lpstr>PERFORMANS PROGRAMI HAZIRLAMA SÜRECİ</vt:lpstr>
      <vt:lpstr>PERFORMANS PROGRAMI HAZIRLAMA SÜRECİ</vt:lpstr>
      <vt:lpstr>PERFORMANS PROGRAMI HAZIRLAMA SÜRECİ</vt:lpstr>
      <vt:lpstr>PERFORMANS PROGRAMI HAZIRLAMA SÜRECİ</vt:lpstr>
      <vt:lpstr>STRATEJİK PLANDAN PERFORMANS PROGRAMINA</vt:lpstr>
      <vt:lpstr>STRATEJİK PLANDAN PERFORMANS PROGRAMINA</vt:lpstr>
      <vt:lpstr>PERFORMANS HEDEFLERİ</vt:lpstr>
      <vt:lpstr>PERFORMANS GÖSTERGESİ</vt:lpstr>
      <vt:lpstr>GÖSTERGE ÇEŞİTLERİ </vt:lpstr>
      <vt:lpstr>GİRDİ GÖSTERGELERİ</vt:lpstr>
      <vt:lpstr>GİRDİ GÖSTERGELERİ</vt:lpstr>
      <vt:lpstr>ÇIKTI GÖSTERGELERİ</vt:lpstr>
      <vt:lpstr>ÇIKTI GÖSTERGELERİ</vt:lpstr>
      <vt:lpstr>VERİMLİLİK GÖSTERGELERİ</vt:lpstr>
      <vt:lpstr>VERİMLİLİK GÖSTERGELERİ</vt:lpstr>
      <vt:lpstr>ETKİLİLİK GÖSTERGELERİ</vt:lpstr>
      <vt:lpstr>ETKİLİLİK GÖSTERGELERİ</vt:lpstr>
      <vt:lpstr>KALİTE GÖSTERGELERİ</vt:lpstr>
      <vt:lpstr>KALİTE GÖSTERGELERİ</vt:lpstr>
      <vt:lpstr>PERFORMANS GÖSTERGELERİNİN İZLENMESİ</vt:lpstr>
      <vt:lpstr>GÖSTERGELERİN İZLENMESİ</vt:lpstr>
      <vt:lpstr>TEŞEKKÜR EDERİZ.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YTUPC</dc:creator>
  <cp:lastModifiedBy>user</cp:lastModifiedBy>
  <cp:revision>84</cp:revision>
  <dcterms:created xsi:type="dcterms:W3CDTF">2015-04-21T07:51:43Z</dcterms:created>
  <dcterms:modified xsi:type="dcterms:W3CDTF">2018-07-04T13:29:18Z</dcterms:modified>
</cp:coreProperties>
</file>